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1301" y="31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79067" y="0"/>
            <a:ext cx="1965960" cy="2159676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r>
              <a:rPr lang="en-IN" b="1" dirty="0">
                <a:solidFill>
                  <a:schemeClr val="bg1"/>
                </a:solidFill>
                <a:latin typeface="Aptos"/>
              </a:rPr>
              <a:t>IDEAS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87494" y="12074"/>
            <a:ext cx="1965960" cy="2900516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600" b="1" dirty="0">
                <a:solidFill>
                  <a:schemeClr val="bg1"/>
                </a:solidFill>
                <a:latin typeface="Aptos"/>
              </a:rPr>
              <a:t>DEVELOPMENT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226040" y="12074"/>
            <a:ext cx="1965960" cy="3791830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1600" b="1" dirty="0">
                <a:solidFill>
                  <a:schemeClr val="bg1"/>
                </a:solidFill>
                <a:latin typeface="Aptos"/>
              </a:rPr>
              <a:t>GROWTH</a:t>
            </a:r>
            <a:endParaRPr sz="1600" dirty="0">
              <a:solidFill>
                <a:schemeClr val="bg1"/>
              </a:solidFill>
            </a:endParaRPr>
          </a:p>
        </p:txBody>
      </p:sp>
      <p:pic>
        <p:nvPicPr>
          <p:cNvPr id="6" name="Picture 5" descr="Glossy VN Softverg Gradient Logo(20261015-094343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02920"/>
            <a:ext cx="2103120" cy="9933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2057400"/>
            <a:ext cx="6126480" cy="12344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IN" sz="3900" b="1" i="0" dirty="0">
                <a:solidFill>
                  <a:srgbClr val="FAF8FF"/>
                </a:solidFill>
                <a:latin typeface="Playfair Display" panose="00000500000000000000" pitchFamily="2" charset="0"/>
              </a:rPr>
              <a:t>VN </a:t>
            </a:r>
            <a:r>
              <a:rPr lang="en-IN" sz="3900" b="1" i="0" dirty="0" err="1">
                <a:solidFill>
                  <a:srgbClr val="FAF8FF"/>
                </a:solidFill>
                <a:latin typeface="Playfair Display" panose="00000500000000000000" pitchFamily="2" charset="0"/>
              </a:rPr>
              <a:t>Softverg</a:t>
            </a:r>
            <a:r>
              <a:rPr lang="en-IN" sz="3900" b="1" i="0" dirty="0">
                <a:solidFill>
                  <a:srgbClr val="FAF8FF"/>
                </a:solidFill>
                <a:latin typeface="Playfair Display" panose="00000500000000000000" pitchFamily="2" charset="0"/>
              </a:rPr>
              <a:t> Technology</a:t>
            </a:r>
            <a:r>
              <a:rPr sz="3900" b="1" i="0" dirty="0">
                <a:solidFill>
                  <a:srgbClr val="FAF8FF"/>
                </a:solidFill>
                <a:latin typeface="Aptos"/>
              </a:rPr>
              <a:t>
PORTFOLIO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611880"/>
            <a:ext cx="621792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 dirty="0">
                <a:solidFill>
                  <a:srgbClr val="BEB6CF"/>
                </a:solidFill>
                <a:latin typeface="Aptos"/>
              </a:rPr>
              <a:t>IT &amp; SOFTWARE SOLUTIONS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4096512"/>
            <a:ext cx="5669280" cy="777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 i="0">
                <a:solidFill>
                  <a:srgbClr val="FAF8FF"/>
                </a:solidFill>
                <a:latin typeface="Aptos"/>
              </a:rPr>
              <a:t>Building digital experiences that move businesses forward.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650992"/>
            <a:ext cx="7955279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WEB  /  SOFTWARE  /  E-COMMERCE  /  MOBILE  /  UI/UX  /  SUPPORT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01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11480"/>
            <a:ext cx="77724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01 / ABOUT 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49808"/>
            <a:ext cx="1097280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 i="0">
                <a:solidFill>
                  <a:srgbClr val="FAF8FF"/>
                </a:solidFill>
                <a:latin typeface="Aptos"/>
              </a:rPr>
              <a:t>Technology built around your business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10881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BEB6CF"/>
                </a:solidFill>
                <a:latin typeface="Aptos"/>
              </a:rPr>
              <a:t>Practical, scalable and user-friendly solutions for startups, SMEs and growing organizations.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65376"/>
            <a:ext cx="658368" cy="50292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52728" y="1865376"/>
            <a:ext cx="384048" cy="50292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2212848"/>
            <a:ext cx="5623560" cy="361188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2542032"/>
            <a:ext cx="27432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BEB6CF"/>
                </a:solidFill>
                <a:latin typeface="Aptos"/>
              </a:rPr>
              <a:t>WHO WE 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2926080"/>
            <a:ext cx="4709160" cy="777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AF8FF"/>
                </a:solidFill>
                <a:latin typeface="Aptos"/>
              </a:rPr>
              <a:t>Your technology partner from idea to launch.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886200"/>
            <a:ext cx="4663440" cy="12344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i="0">
                <a:solidFill>
                  <a:srgbClr val="BEB6CF"/>
                </a:solidFill>
                <a:latin typeface="Aptos"/>
              </a:rPr>
              <a:t>VN Softverg Technology Pvt. Ltd. helps businesses build, improve and manage their digital presence through customized websites, software, e-commerce, mobile experiences and ongoing technical support.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10528" y="2212848"/>
            <a:ext cx="2331720" cy="1627632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510528" y="2212848"/>
            <a:ext cx="68580" cy="1627632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11696" y="241401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60336" y="2377440"/>
            <a:ext cx="1371599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Custom-fit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39128" y="3017520"/>
            <a:ext cx="1892807" cy="6675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Solutions shaped around your requirements.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98280" y="2212848"/>
            <a:ext cx="2468880" cy="1627632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098280" y="2212848"/>
            <a:ext cx="68580" cy="1627632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299448" y="241401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48088" y="2377440"/>
            <a:ext cx="150876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Scalable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3017520"/>
            <a:ext cx="2029968" cy="6675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Designed with future growth in mind.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10528" y="4160520"/>
            <a:ext cx="2331720" cy="1627632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510528" y="4160520"/>
            <a:ext cx="68580" cy="1627632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711696" y="436168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60336" y="4325112"/>
            <a:ext cx="1371599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Responsive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39128" y="4965192"/>
            <a:ext cx="1892807" cy="6675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Experiences for desktop, tablet and mobile.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98280" y="4160520"/>
            <a:ext cx="2468880" cy="1627632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098280" y="4160520"/>
            <a:ext cx="68580" cy="1627632"/>
          </a:xfrm>
          <a:prstGeom prst="rect">
            <a:avLst/>
          </a:prstGeom>
          <a:solidFill>
            <a:srgbClr val="FF4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299448" y="436168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48088" y="4325112"/>
            <a:ext cx="150876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Support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26880" y="4965192"/>
            <a:ext cx="2029968" cy="6675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Maintenance, updates and enhancements.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02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11480"/>
            <a:ext cx="77724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02 / WHAT WE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49808"/>
            <a:ext cx="1097280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 i="0">
                <a:solidFill>
                  <a:srgbClr val="FAF8FF"/>
                </a:solidFill>
                <a:latin typeface="Aptos"/>
              </a:rPr>
              <a:t>Core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10881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BEB6CF"/>
                </a:solidFill>
                <a:latin typeface="Aptos"/>
              </a:rPr>
              <a:t>A flexible technology partner for digital products and business applications.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65376"/>
            <a:ext cx="658368" cy="50292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52728" y="1865376"/>
            <a:ext cx="384048" cy="50292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2212848"/>
            <a:ext cx="2633472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2212848"/>
            <a:ext cx="68580" cy="1572768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241401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4168" y="2377440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Website Development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017520"/>
            <a:ext cx="2194560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Corporate, business, restaurant, service and landing pages.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47288" y="2212848"/>
            <a:ext cx="2633472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447288" y="2212848"/>
            <a:ext cx="68580" cy="1572768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648456" y="241401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97096" y="2377440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Custom Web Applications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7" y="3017520"/>
            <a:ext cx="2194560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Portals, dashboards, order management, CRM and APIs.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0216" y="2212848"/>
            <a:ext cx="2633472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300216" y="2212848"/>
            <a:ext cx="68580" cy="1572768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01384" y="241401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50024" y="2377440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E-Commerce &amp; Ordering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8816" y="3017520"/>
            <a:ext cx="2194560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Online stores, carts, payments, coupons and reports.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53144" y="2212848"/>
            <a:ext cx="2633472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153144" y="2212848"/>
            <a:ext cx="68580" cy="1572768"/>
          </a:xfrm>
          <a:prstGeom prst="rect">
            <a:avLst/>
          </a:prstGeom>
          <a:solidFill>
            <a:srgbClr val="FF4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354312" y="241401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02952" y="2377440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Restaurant Platforms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81744" y="3017520"/>
            <a:ext cx="2194560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Digital menus, ordering, delivery configuration and admin tools.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4360" y="4087368"/>
            <a:ext cx="2633472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94360" y="4087368"/>
            <a:ext cx="68580" cy="1572768"/>
          </a:xfrm>
          <a:prstGeom prst="rect">
            <a:avLst/>
          </a:prstGeom>
          <a:solidFill>
            <a:srgbClr val="772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95528" y="428853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44168" y="4251959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Mobile Applications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4892040"/>
            <a:ext cx="2194560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Customer, business, booking, ordering and service apps.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447288" y="4087368"/>
            <a:ext cx="2633472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447288" y="4087368"/>
            <a:ext cx="68580" cy="1572768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648456" y="428853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97096" y="4251959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UI/UX Design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75887" y="4892040"/>
            <a:ext cx="2194560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Clear, intuitive and responsive web and mobile interfaces.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0216" y="4087368"/>
            <a:ext cx="2633472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300216" y="4087368"/>
            <a:ext cx="68580" cy="1572768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501384" y="428853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50024" y="4251959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Custom Software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28816" y="4892040"/>
            <a:ext cx="2194560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Business-specific workflows and operational tools.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153144" y="4087368"/>
            <a:ext cx="2633472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9153144" y="4087368"/>
            <a:ext cx="68580" cy="1572768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354312" y="428853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02952" y="4251959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Maintenance &amp; Support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381744" y="4892040"/>
            <a:ext cx="2194560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Technical support, updates and ongoing improvements.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03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11480"/>
            <a:ext cx="77724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03 / DIGITAL PRODUCTS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49808"/>
            <a:ext cx="1097280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 i="0">
                <a:solidFill>
                  <a:srgbClr val="FAF8FF"/>
                </a:solidFill>
                <a:latin typeface="Aptos"/>
              </a:rPr>
              <a:t>Web &amp; software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10881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BEB6CF"/>
                </a:solidFill>
                <a:latin typeface="Aptos"/>
              </a:rPr>
              <a:t>From a professional online presence to workflow-driven business applications.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65376"/>
            <a:ext cx="658368" cy="50292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52728" y="1865376"/>
            <a:ext cx="384048" cy="50292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2212848"/>
            <a:ext cx="5349240" cy="361188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2212848"/>
            <a:ext cx="68580" cy="3611880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241401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4168" y="2377440"/>
            <a:ext cx="438912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Website development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017520"/>
            <a:ext cx="4910327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Modern, responsive websites built for credibility and a smooth user experience.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602736"/>
            <a:ext cx="4892040" cy="210312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Business &amp; corporate websites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Restaurant &amp; service websites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Landing pages and SEO-ready structure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Website maintenance and support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6208" y="2212848"/>
            <a:ext cx="5349240" cy="361188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36208" y="2212848"/>
            <a:ext cx="68580" cy="3611880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7376" y="2414016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6016" y="2377440"/>
            <a:ext cx="438912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Custom web applications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4808" y="3017520"/>
            <a:ext cx="4910327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Purpose-built applications aligned to your processes and operational needs.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8" y="3602736"/>
            <a:ext cx="4892040" cy="210312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Customer management and admin dashboards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Order management and booking platforms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CRM, reporting and API integrations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04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11480"/>
            <a:ext cx="77724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04 / COMMERCE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49808"/>
            <a:ext cx="1097280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 i="0">
                <a:solidFill>
                  <a:srgbClr val="FAF8FF"/>
                </a:solidFill>
                <a:latin typeface="Aptos"/>
              </a:rPr>
              <a:t>E-commerce &amp; online ordering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10881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BEB6CF"/>
                </a:solidFill>
                <a:latin typeface="Aptos"/>
              </a:rPr>
              <a:t>Digital channels that help businesses sell, receive orders and manage operations.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65376"/>
            <a:ext cx="658368" cy="50292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52728" y="1865376"/>
            <a:ext cx="384048" cy="50292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2240280"/>
            <a:ext cx="3547872" cy="361188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2240280"/>
            <a:ext cx="68580" cy="3611880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4168" y="2404872"/>
            <a:ext cx="2587752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Customer experience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044952"/>
            <a:ext cx="310896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Simple buying journeys.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630168"/>
            <a:ext cx="3090672" cy="210312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Browse products or menu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Categories and customization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Cart and checkout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Delivery details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UPI, cards and COD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Order updates and offers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5112" y="2240280"/>
            <a:ext cx="3547872" cy="361188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25112" y="2240280"/>
            <a:ext cx="68580" cy="3611880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26280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404872"/>
            <a:ext cx="2587752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Admin operations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3712" y="3044952"/>
            <a:ext cx="310896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Centralized control for teams.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53712" y="3630168"/>
            <a:ext cx="3090672" cy="210312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Product and menu management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Pricing and categories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Order management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Delivery areas and charges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Coupon and customer management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Sales reports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55864" y="2240280"/>
            <a:ext cx="3529584" cy="361188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55864" y="2240280"/>
            <a:ext cx="68580" cy="3611880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57032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05672" y="2404872"/>
            <a:ext cx="2569463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Business value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84464" y="3044952"/>
            <a:ext cx="3090672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A flexible digital foundation.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84464" y="3630168"/>
            <a:ext cx="3072384" cy="210312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Own digital ordering channel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Mobile-friendly experience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Centralized order visibility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Flexible business rules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Scalable architecture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Future feature expansion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05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11480"/>
            <a:ext cx="77724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05 / SAMPLE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49808"/>
            <a:ext cx="1097280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 i="0">
                <a:solidFill>
                  <a:srgbClr val="FAF8FF"/>
                </a:solidFill>
                <a:latin typeface="Aptos"/>
              </a:rPr>
              <a:t>Custom food ordering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10881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BEB6CF"/>
                </a:solidFill>
                <a:latin typeface="Aptos"/>
              </a:rPr>
              <a:t>A sample concept for restaurants, cafés and cloud kitchens.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65376"/>
            <a:ext cx="658368" cy="50292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52728" y="1865376"/>
            <a:ext cx="384048" cy="50292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5800" y="2514600"/>
            <a:ext cx="1051560" cy="1051560"/>
          </a:xfrm>
          <a:prstGeom prst="roundRect">
            <a:avLst>
              <a:gd name="adj" fmla="val 12000"/>
            </a:avLst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2852928"/>
            <a:ext cx="105156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 i="0">
                <a:solidFill>
                  <a:srgbClr val="BEB6CF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3730752"/>
            <a:ext cx="15087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 i="0">
                <a:solidFill>
                  <a:srgbClr val="BEB6CF"/>
                </a:solidFill>
                <a:latin typeface="Aptos"/>
              </a:rPr>
              <a:t>MENU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01368" y="2852928"/>
            <a:ext cx="59436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 i="0">
                <a:solidFill>
                  <a:srgbClr val="FAF8FF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06040" y="2514600"/>
            <a:ext cx="1051560" cy="1051560"/>
          </a:xfrm>
          <a:prstGeom prst="roundRect">
            <a:avLst>
              <a:gd name="adj" fmla="val 12000"/>
            </a:avLst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606040" y="2852928"/>
            <a:ext cx="105156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 i="0">
                <a:solidFill>
                  <a:srgbClr val="BEB6CF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40" y="3730752"/>
            <a:ext cx="15087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 i="0">
                <a:solidFill>
                  <a:srgbClr val="BEB6CF"/>
                </a:solidFill>
                <a:latin typeface="Aptos"/>
              </a:rPr>
              <a:t>CART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21608" y="2852928"/>
            <a:ext cx="59436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 i="0">
                <a:solidFill>
                  <a:srgbClr val="FAF8FF"/>
                </a:solidFill>
                <a:latin typeface="Aptos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26280" y="2514600"/>
            <a:ext cx="1051560" cy="1051560"/>
          </a:xfrm>
          <a:prstGeom prst="roundRect">
            <a:avLst>
              <a:gd name="adj" fmla="val 12000"/>
            </a:avLst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26280" y="2852928"/>
            <a:ext cx="105156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 i="0">
                <a:solidFill>
                  <a:srgbClr val="BEB6CF"/>
                </a:solidFill>
                <a:latin typeface="Apto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97680" y="3730752"/>
            <a:ext cx="15087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 i="0">
                <a:solidFill>
                  <a:srgbClr val="BEB6CF"/>
                </a:solidFill>
                <a:latin typeface="Aptos"/>
              </a:rPr>
              <a:t>CHECKOUT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41848" y="2852928"/>
            <a:ext cx="59436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 i="0">
                <a:solidFill>
                  <a:srgbClr val="FAF8FF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46520" y="2514600"/>
            <a:ext cx="1051560" cy="1051560"/>
          </a:xfrm>
          <a:prstGeom prst="roundRect">
            <a:avLst>
              <a:gd name="adj" fmla="val 12000"/>
            </a:avLst>
          </a:prstGeom>
          <a:solidFill>
            <a:srgbClr val="FF4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46520" y="2852928"/>
            <a:ext cx="105156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 i="0">
                <a:solidFill>
                  <a:srgbClr val="BEB6CF"/>
                </a:solidFill>
                <a:latin typeface="Apto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7920" y="3730752"/>
            <a:ext cx="15087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 i="0">
                <a:solidFill>
                  <a:srgbClr val="BEB6CF"/>
                </a:solidFill>
                <a:latin typeface="Aptos"/>
              </a:rPr>
              <a:t>PAYMENT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62088" y="2852928"/>
            <a:ext cx="59436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 i="0">
                <a:solidFill>
                  <a:srgbClr val="FAF8FF"/>
                </a:solidFill>
                <a:latin typeface="Aptos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366760" y="2514600"/>
            <a:ext cx="1051560" cy="1051560"/>
          </a:xfrm>
          <a:prstGeom prst="roundRect">
            <a:avLst>
              <a:gd name="adj" fmla="val 12000"/>
            </a:avLst>
          </a:prstGeom>
          <a:solidFill>
            <a:srgbClr val="772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366760" y="2852928"/>
            <a:ext cx="105156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 i="0">
                <a:solidFill>
                  <a:srgbClr val="BEB6CF"/>
                </a:solidFill>
                <a:latin typeface="Aptos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38160" y="3730752"/>
            <a:ext cx="15087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 i="0">
                <a:solidFill>
                  <a:srgbClr val="BEB6CF"/>
                </a:solidFill>
                <a:latin typeface="Aptos"/>
              </a:rPr>
              <a:t>ORDER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82328" y="2852928"/>
            <a:ext cx="594360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500" b="1" i="0">
                <a:solidFill>
                  <a:srgbClr val="FAF8FF"/>
                </a:solidFill>
                <a:latin typeface="Aptos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287000" y="2514600"/>
            <a:ext cx="1051560" cy="1051560"/>
          </a:xfrm>
          <a:prstGeom prst="roundRect">
            <a:avLst>
              <a:gd name="adj" fmla="val 12000"/>
            </a:avLst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287000" y="2852928"/>
            <a:ext cx="105156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 i="0">
                <a:solidFill>
                  <a:srgbClr val="BEB6CF"/>
                </a:solidFill>
                <a:latin typeface="Aptos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3730752"/>
            <a:ext cx="15087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 i="0">
                <a:solidFill>
                  <a:srgbClr val="BEB6CF"/>
                </a:solidFill>
                <a:latin typeface="Aptos"/>
              </a:rPr>
              <a:t>DELIVERY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8368" y="4434840"/>
            <a:ext cx="10927080" cy="1170432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60120" y="4617720"/>
            <a:ext cx="10241280" cy="86868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554C65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Digital menu with categories, images and item customization</a:t>
            </a:r>
          </a:p>
          <a:p>
            <a:pPr>
              <a:spcAft>
                <a:spcPts val="400"/>
              </a:spcAft>
              <a:defRPr sz="1200">
                <a:solidFill>
                  <a:srgbClr val="554C65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Delivery-area and delivery-charge configuration</a:t>
            </a:r>
          </a:p>
          <a:p>
            <a:pPr>
              <a:spcAft>
                <a:spcPts val="400"/>
              </a:spcAft>
              <a:defRPr sz="1200">
                <a:solidFill>
                  <a:srgbClr val="554C65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Customer notifications, order tracking and restaurant admin reports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06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11480"/>
            <a:ext cx="77724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06 / EXPERIENCE 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49808"/>
            <a:ext cx="1097280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 i="0">
                <a:solidFill>
                  <a:srgbClr val="FAF8FF"/>
                </a:solidFill>
                <a:latin typeface="Aptos"/>
              </a:rPr>
              <a:t>Mobile applications &amp; UI/UX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10881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BEB6CF"/>
                </a:solidFill>
                <a:latin typeface="Aptos"/>
              </a:rPr>
              <a:t>Simple, responsive and business-focused digital experiences.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65376"/>
            <a:ext cx="658368" cy="50292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52728" y="1865376"/>
            <a:ext cx="384048" cy="50292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2240280"/>
            <a:ext cx="5349240" cy="361188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2240280"/>
            <a:ext cx="68580" cy="3611880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4168" y="2404872"/>
            <a:ext cx="438912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Mobile application development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044952"/>
            <a:ext cx="4910327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Mobile solutions designed around specific business requirements.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630168"/>
            <a:ext cx="4892040" cy="210312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Customer and business applications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Booking, ordering and service apps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Admin applications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API-connected experiences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6208" y="2240280"/>
            <a:ext cx="5349240" cy="361188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36208" y="2240280"/>
            <a:ext cx="68580" cy="3611880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7376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6016" y="2404872"/>
            <a:ext cx="438912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UI/UX 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4808" y="3044952"/>
            <a:ext cx="4910327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Clear user journeys and intuitive interfaces.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8" y="3630168"/>
            <a:ext cx="4892040" cy="210312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Mobile-first design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Responsive layouts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Dashboard design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Website redesign</a:t>
            </a:r>
          </a:p>
          <a:p>
            <a:pPr>
              <a:spcAft>
                <a:spcPts val="500"/>
              </a:spcAft>
              <a:defRPr sz="1050">
                <a:solidFill>
                  <a:srgbClr val="BEB6CF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Application UI and user-friendly workflows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07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11480"/>
            <a:ext cx="77724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07 / ENGINEERING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49808"/>
            <a:ext cx="1097280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 i="0">
                <a:solidFill>
                  <a:srgbClr val="FAF8FF"/>
                </a:solidFill>
                <a:latin typeface="Aptos"/>
              </a:rPr>
              <a:t>Technology capabilities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10881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BEB6CF"/>
                </a:solidFill>
                <a:latin typeface="Aptos"/>
              </a:rPr>
              <a:t>Technology choices aligned with project requirements, scalability and architecture.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65376"/>
            <a:ext cx="658368" cy="50292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52728" y="1865376"/>
            <a:ext cx="384048" cy="50292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2267712"/>
            <a:ext cx="2633472" cy="356616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2267712"/>
            <a:ext cx="68580" cy="3566160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2468880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4168" y="2432304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Frontend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072384"/>
            <a:ext cx="219456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Core capabilities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657600"/>
            <a:ext cx="2176272" cy="205740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HTML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CSS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JavaScript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React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Responsive web design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47288" y="2267712"/>
            <a:ext cx="2633472" cy="356616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447288" y="2267712"/>
            <a:ext cx="68580" cy="3566160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48456" y="2468880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97096" y="2432304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Backend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75887" y="3072384"/>
            <a:ext cx="219456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Core capabilities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75887" y="3657600"/>
            <a:ext cx="2176272" cy="205740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PHP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Node.js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Python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REST APIs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0216" y="2267712"/>
            <a:ext cx="2633472" cy="356616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300216" y="2267712"/>
            <a:ext cx="68580" cy="3566160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01384" y="2468880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50024" y="2432304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Database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28816" y="3072384"/>
            <a:ext cx="219456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Core capabilities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28816" y="3657600"/>
            <a:ext cx="2176272" cy="205740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MySQL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PostgreSQL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MongoDB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53144" y="2267712"/>
            <a:ext cx="2633472" cy="356616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153144" y="2267712"/>
            <a:ext cx="68580" cy="3566160"/>
          </a:xfrm>
          <a:prstGeom prst="rect">
            <a:avLst/>
          </a:prstGeom>
          <a:solidFill>
            <a:srgbClr val="FF4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354312" y="2468880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02952" y="2432304"/>
            <a:ext cx="1673351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Cloud &amp; deployment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81744" y="3072384"/>
            <a:ext cx="219456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Core capabilities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81744" y="3657600"/>
            <a:ext cx="2176272" cy="205740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Cloud hosting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Server deployment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Domain &amp; hosting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SSL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Backup &amp; maintenance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08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11480"/>
            <a:ext cx="77724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08 / HOW WE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49808"/>
            <a:ext cx="1097280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 i="0">
                <a:solidFill>
                  <a:srgbClr val="FAF8FF"/>
                </a:solidFill>
                <a:latin typeface="Aptos"/>
              </a:rPr>
              <a:t>A clear path from idea to launch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10881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BEB6CF"/>
                </a:solidFill>
                <a:latin typeface="Aptos"/>
              </a:rPr>
              <a:t>A structured process from requirement discovery through deployment and support.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65376"/>
            <a:ext cx="658368" cy="50292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52728" y="1865376"/>
            <a:ext cx="384048" cy="50292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2240280"/>
            <a:ext cx="2395728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2240280"/>
            <a:ext cx="68580" cy="1572768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4168" y="2404872"/>
            <a:ext cx="1435608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Requirement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044952"/>
            <a:ext cx="1956816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Understand business objectives, users and technical needs.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4720" y="2240280"/>
            <a:ext cx="2395728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474720" y="2240280"/>
            <a:ext cx="68580" cy="1572768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675887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24528" y="2404872"/>
            <a:ext cx="1435608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Planning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3044952"/>
            <a:ext cx="1956816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Define scope, features, technology and delivery plan.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240280"/>
            <a:ext cx="2395728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355080" y="2240280"/>
            <a:ext cx="68580" cy="1572768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56248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04888" y="2404872"/>
            <a:ext cx="1435608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UI/UX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3044952"/>
            <a:ext cx="1956816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Design the experience and interface around the workflow.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235440" y="2240280"/>
            <a:ext cx="2395728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235440" y="2240280"/>
            <a:ext cx="68580" cy="1572768"/>
          </a:xfrm>
          <a:prstGeom prst="rect">
            <a:avLst/>
          </a:prstGeom>
          <a:solidFill>
            <a:srgbClr val="FF4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436608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85248" y="2404872"/>
            <a:ext cx="1435608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Development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64040" y="3044952"/>
            <a:ext cx="1956816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Build the application, database and integrations.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011680" y="4160520"/>
            <a:ext cx="2395728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2011680" y="4160520"/>
            <a:ext cx="68580" cy="1572768"/>
          </a:xfrm>
          <a:prstGeom prst="rect">
            <a:avLst/>
          </a:prstGeom>
          <a:solidFill>
            <a:srgbClr val="772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212848" y="436168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61488" y="4325112"/>
            <a:ext cx="1435608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Testing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40280" y="4965192"/>
            <a:ext cx="1956816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Validate functionality, responsiveness and usability.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892040" y="4160520"/>
            <a:ext cx="2395728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4892040" y="4160520"/>
            <a:ext cx="68580" cy="1572768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093207" y="436168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41848" y="4325112"/>
            <a:ext cx="1435608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Deployment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20640" y="4965192"/>
            <a:ext cx="1956816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Release to the required hosting or cloud environment.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72400" y="4160520"/>
            <a:ext cx="2395728" cy="1572768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7772400" y="4160520"/>
            <a:ext cx="68580" cy="1572768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973568" y="436168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22208" y="4325112"/>
            <a:ext cx="1435608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Support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01000" y="4965192"/>
            <a:ext cx="1956816" cy="6126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Maintain, enhance and support the solution.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09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11480"/>
            <a:ext cx="77724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09 / WHY VN SOFTVERG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49808"/>
            <a:ext cx="1097280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 i="0">
                <a:solidFill>
                  <a:srgbClr val="FAF8FF"/>
                </a:solidFill>
                <a:latin typeface="Aptos"/>
              </a:rPr>
              <a:t>Built around the way you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10881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BEB6CF"/>
                </a:solidFill>
                <a:latin typeface="Aptos"/>
              </a:rPr>
              <a:t>A practical, flexible approach to technology that supports business growth.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65376"/>
            <a:ext cx="658368" cy="50292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52728" y="1865376"/>
            <a:ext cx="384048" cy="50292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2240280"/>
            <a:ext cx="3547872" cy="160020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2240280"/>
            <a:ext cx="68580" cy="1600200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4168" y="2404872"/>
            <a:ext cx="2587752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Customized solutions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044952"/>
            <a:ext cx="310896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Built around your requirements rather than a fixed template.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61688" y="2240280"/>
            <a:ext cx="3547872" cy="160020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61688" y="2240280"/>
            <a:ext cx="68580" cy="1600200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62856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11496" y="2404872"/>
            <a:ext cx="2587752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Business-focused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0288" y="3044952"/>
            <a:ext cx="310896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Understand the process before recommending a solution.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29016" y="2240280"/>
            <a:ext cx="3547872" cy="160020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129016" y="2240280"/>
            <a:ext cx="68580" cy="1600200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30184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8824" y="2404872"/>
            <a:ext cx="2587752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Scalable architecture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57616" y="3044952"/>
            <a:ext cx="310896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Designed to support future growth and new features.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4114800"/>
            <a:ext cx="3547872" cy="160020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94360" y="4114800"/>
            <a:ext cx="68580" cy="1600200"/>
          </a:xfrm>
          <a:prstGeom prst="rect">
            <a:avLst/>
          </a:prstGeom>
          <a:solidFill>
            <a:srgbClr val="FF4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95528" y="431596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44168" y="4279392"/>
            <a:ext cx="2587752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Responsive development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4919472"/>
            <a:ext cx="310896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Experiences for desktop, tablet and mobile.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61688" y="4114800"/>
            <a:ext cx="3547872" cy="160020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361688" y="4114800"/>
            <a:ext cx="68580" cy="1600200"/>
          </a:xfrm>
          <a:prstGeom prst="rect">
            <a:avLst/>
          </a:prstGeom>
          <a:solidFill>
            <a:srgbClr val="7726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562856" y="431596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11496" y="4279392"/>
            <a:ext cx="2587752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Transparent communication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90288" y="4919472"/>
            <a:ext cx="310896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Clear updates across requirements, build, testing and launch.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129016" y="4114800"/>
            <a:ext cx="3547872" cy="160020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129016" y="4114800"/>
            <a:ext cx="68580" cy="1600200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330184" y="431596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78824" y="4279392"/>
            <a:ext cx="2587752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Flexible engagement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57616" y="4919472"/>
            <a:ext cx="310896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Project delivery, dedicated development and support.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10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11480"/>
            <a:ext cx="777240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10 / WHO WE SERVE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49808"/>
            <a:ext cx="1097280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 i="0">
                <a:solidFill>
                  <a:srgbClr val="FAF8FF"/>
                </a:solidFill>
                <a:latin typeface="Aptos"/>
              </a:rPr>
              <a:t>Industries &amp; engagement models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389888"/>
            <a:ext cx="1088136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BEB6CF"/>
                </a:solidFill>
                <a:latin typeface="Aptos"/>
              </a:rPr>
              <a:t>Solutions can adapt to different industries, business sizes and delivery needs.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65376"/>
            <a:ext cx="658368" cy="50292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252728" y="1865376"/>
            <a:ext cx="384048" cy="50292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94360" y="2240280"/>
            <a:ext cx="5349240" cy="361188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2240280"/>
            <a:ext cx="68580" cy="3611880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4168" y="2404872"/>
            <a:ext cx="438912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Industries we support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044952"/>
            <a:ext cx="4910327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Digital solutions for varied operating environments.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630168"/>
            <a:ext cx="4892040" cy="210312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Restaurants and food services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Retail and e-commerce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Healthcare and education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Real estate and logistics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Professional services and startups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Manufacturing, hospitality and SMEs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6208" y="2240280"/>
            <a:ext cx="5349240" cy="361188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36208" y="2240280"/>
            <a:ext cx="68580" cy="3611880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37376" y="2441448"/>
            <a:ext cx="5029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BEB6CF"/>
                </a:solidFill>
                <a:latin typeface="Aptos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6016" y="2404872"/>
            <a:ext cx="438912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BEB6CF"/>
                </a:solidFill>
                <a:latin typeface="Aptos"/>
              </a:rPr>
              <a:t>Engagement models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4808" y="3044952"/>
            <a:ext cx="4910327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0" i="0">
                <a:solidFill>
                  <a:srgbClr val="BEB6CF"/>
                </a:solidFill>
                <a:latin typeface="Aptos"/>
              </a:rPr>
              <a:t>Choose a model that fits your goals and team.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8" y="3630168"/>
            <a:ext cx="4892040" cy="2103120"/>
          </a:xfrm>
          <a:prstGeom prst="rect">
            <a:avLst/>
          </a:prstGeom>
          <a:noFill/>
        </p:spPr>
        <p:txBody>
          <a:bodyPr wrap="square" lIns="18288" tIns="27432" rIns="18288" bIns="18288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PROJECT-BASED DEVELOPMENT — defined scope and deliverables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DEDICATED DEVELOPMENT — ongoing resources for technology projects</a:t>
            </a:r>
          </a:p>
          <a:p>
            <a:pPr>
              <a:spcAft>
                <a:spcPts val="500"/>
              </a:spcAft>
              <a:defRPr sz="1050">
                <a:solidFill>
                  <a:srgbClr val="5C5469"/>
                </a:solidFill>
                <a:latin typeface="Aptos"/>
              </a:defRPr>
            </a:pPr>
            <a:r>
              <a:rPr>
                <a:solidFill>
                  <a:srgbClr val="BEB6CF"/>
                </a:solidFill>
              </a:rPr>
              <a:t>•  MAINTENANCE &amp; SUPPORT — continuous updates and enhancements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11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55279" y="1"/>
            <a:ext cx="1280160" cy="1407374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869680" y="0"/>
            <a:ext cx="1280160" cy="2116835"/>
          </a:xfrm>
          <a:prstGeom prst="rect">
            <a:avLst/>
          </a:prstGeom>
          <a:solidFill>
            <a:srgbClr val="D72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9784080" y="0"/>
            <a:ext cx="1280160" cy="2962656"/>
          </a:xfrm>
          <a:prstGeom prst="rect">
            <a:avLst/>
          </a:prstGeom>
          <a:solidFill>
            <a:srgbClr val="FF70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Glossy VN Softverg Gradient Logo(20261015-094343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457200"/>
            <a:ext cx="2011680" cy="9501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1874519"/>
            <a:ext cx="6400800" cy="12801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700" b="1" i="0">
                <a:solidFill>
                  <a:srgbClr val="FAF8FF"/>
                </a:solidFill>
                <a:latin typeface="Aptos"/>
              </a:rPr>
              <a:t>LET'S BUILD
WHAT'S NEXT.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456432"/>
            <a:ext cx="585216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 i="0">
                <a:solidFill>
                  <a:srgbClr val="BEB6CF"/>
                </a:solidFill>
                <a:latin typeface="Aptos"/>
              </a:rPr>
              <a:t>Your next digital solution starts here.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343400"/>
            <a:ext cx="6217920" cy="7315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FF701E"/>
                </a:solidFill>
                <a:latin typeface="Aptos"/>
              </a:rPr>
              <a:t>Website  •  E-Commerce  •  Food Ordering  •  Web Applications  •  Mobile Apps  •  Custom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94842" y="3470148"/>
            <a:ext cx="4389120" cy="2514600"/>
          </a:xfrm>
          <a:prstGeom prst="roundRect">
            <a:avLst>
              <a:gd name="adj" fmla="val 12000"/>
            </a:avLst>
          </a:prstGeom>
          <a:solidFill>
            <a:srgbClr val="181124"/>
          </a:solidFill>
          <a:ln w="13970">
            <a:solidFill>
              <a:srgbClr val="2217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863840" y="3824453"/>
            <a:ext cx="3749039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BEB6CF"/>
                </a:solidFill>
                <a:latin typeface="Aptos"/>
              </a:rPr>
              <a:t>VN SOFTVERG TECHNOLOGY PVT. LTD.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0" y="4400525"/>
            <a:ext cx="3657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BEB6CF"/>
                </a:solidFill>
                <a:latin typeface="Aptos"/>
              </a:rPr>
              <a:t>Hyderabad, India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0" y="4830293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FF701E"/>
                </a:solidFill>
                <a:latin typeface="Aptos"/>
              </a:rPr>
              <a:t>Website: vnsoftvergtechnology.com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0" y="5223485"/>
            <a:ext cx="3657600" cy="2062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 dirty="0">
                <a:solidFill>
                  <a:srgbClr val="FF701E"/>
                </a:solidFill>
                <a:latin typeface="Aptos"/>
              </a:rPr>
              <a:t>Email: </a:t>
            </a:r>
            <a:r>
              <a:rPr lang="en-IN" sz="1100" b="0" i="0" dirty="0">
                <a:solidFill>
                  <a:srgbClr val="FF701E"/>
                </a:solidFill>
                <a:latin typeface="Aptos"/>
              </a:rPr>
              <a:t>info</a:t>
            </a:r>
            <a:r>
              <a:rPr lang="en-IN" sz="1100" dirty="0">
                <a:solidFill>
                  <a:srgbClr val="FF701E"/>
                </a:solidFill>
                <a:latin typeface="Aptos"/>
              </a:rPr>
              <a:t>@vnsoftverg.com</a:t>
            </a:r>
            <a:endParaRPr sz="1100" b="0" i="0" dirty="0">
              <a:solidFill>
                <a:srgbClr val="FF701E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63840" y="5589245"/>
            <a:ext cx="3657600" cy="2062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 dirty="0">
                <a:solidFill>
                  <a:srgbClr val="FF701E"/>
                </a:solidFill>
                <a:latin typeface="Aptos"/>
              </a:rPr>
              <a:t>Phone: </a:t>
            </a:r>
            <a:r>
              <a:rPr lang="en-IN" sz="1100" dirty="0">
                <a:solidFill>
                  <a:srgbClr val="FF701E"/>
                </a:solidFill>
                <a:latin typeface="Aptos"/>
              </a:rPr>
              <a:t>8639871800</a:t>
            </a:r>
            <a:endParaRPr sz="1100" b="0" i="0" dirty="0">
              <a:solidFill>
                <a:srgbClr val="FF701E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1520" y="5806440"/>
            <a:ext cx="969264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701E"/>
                </a:solidFill>
                <a:latin typeface="Aptos"/>
              </a:rPr>
              <a:t>REQUIREMENT  →  SOLUTION  →  DEVELOPMENT  →  DEPLOYMENT  → 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28816"/>
            <a:ext cx="77724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BEB6CF"/>
                </a:solidFill>
                <a:latin typeface="Aptos"/>
              </a:rPr>
              <a:t>VN SOFTVERG TECHNOLOGY PVT. LTD.  •  HYDERABAD, INDIA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492240"/>
            <a:ext cx="502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BEB6CF"/>
                </a:solidFill>
                <a:latin typeface="Aptos"/>
              </a:rPr>
              <a:t>12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6419088"/>
            <a:ext cx="10972800" cy="16459"/>
          </a:xfrm>
          <a:prstGeom prst="rect">
            <a:avLst/>
          </a:prstGeom>
          <a:solidFill>
            <a:srgbClr val="3130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1184</Words>
  <Application>Microsoft Office PowerPoint</Application>
  <PresentationFormat>Widescreen</PresentationFormat>
  <Paragraphs>267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Krishna Prasad Racherla</cp:lastModifiedBy>
  <cp:revision>3</cp:revision>
  <dcterms:created xsi:type="dcterms:W3CDTF">2013-01-27T09:14:16Z</dcterms:created>
  <dcterms:modified xsi:type="dcterms:W3CDTF">2026-10-15T10:31:06Z</dcterms:modified>
  <cp:category/>
</cp:coreProperties>
</file>